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Montserrat ExtraBold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4" roundtripDataSignature="AMtx7mjSFoupOlZS8RBxA2xj1ty8tNsn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Nuni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MontserratExtraBold-boldItalic.fntdata"/><Relationship Id="rId52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8aad4120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18aad4120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8aad4120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18aad4120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7302879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19730287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8aad4120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8aad4120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8aad412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18aad412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8aad4120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18aad4120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8aad4120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18aad4120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8aad4120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8aad4120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8aad4120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18aad4120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8aad4120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18aad4120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Curriculo caindo em desuso? 20min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7302879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197302879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97302879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197302879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97302879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197302879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97302879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197302879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7302879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197302879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97302879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197302879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97302879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197302879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97302879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197302879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446" name="Google Shape;44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8aad412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18aad412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8aad412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18aad412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7302879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197302879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8aad412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8aad412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8aad4120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8aad4120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66.png"/><Relationship Id="rId8" Type="http://schemas.openxmlformats.org/officeDocument/2006/relationships/hyperlink" Target="https://github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Relationship Id="rId8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80.png"/><Relationship Id="rId8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7" Type="http://schemas.openxmlformats.org/officeDocument/2006/relationships/image" Target="../media/image7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9.png"/><Relationship Id="rId5" Type="http://schemas.openxmlformats.org/officeDocument/2006/relationships/image" Target="../media/image75.png"/><Relationship Id="rId6" Type="http://schemas.openxmlformats.org/officeDocument/2006/relationships/image" Target="../media/image82.png"/><Relationship Id="rId7" Type="http://schemas.openxmlformats.org/officeDocument/2006/relationships/image" Target="../media/image78.png"/><Relationship Id="rId8" Type="http://schemas.openxmlformats.org/officeDocument/2006/relationships/hyperlink" Target="https://git-for-windows.github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5" Type="http://schemas.openxmlformats.org/officeDocument/2006/relationships/image" Target="../media/image77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85.png"/><Relationship Id="rId7" Type="http://schemas.openxmlformats.org/officeDocument/2006/relationships/image" Target="../media/image8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7" Type="http://schemas.openxmlformats.org/officeDocument/2006/relationships/image" Target="../media/image9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99.png"/><Relationship Id="rId8" Type="http://schemas.openxmlformats.org/officeDocument/2006/relationships/image" Target="../media/image1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Relationship Id="rId4" Type="http://schemas.openxmlformats.org/officeDocument/2006/relationships/image" Target="../media/image113.png"/><Relationship Id="rId5" Type="http://schemas.openxmlformats.org/officeDocument/2006/relationships/image" Target="../media/image107.png"/><Relationship Id="rId6" Type="http://schemas.openxmlformats.org/officeDocument/2006/relationships/image" Target="../media/image116.png"/><Relationship Id="rId7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1.png"/><Relationship Id="rId4" Type="http://schemas.openxmlformats.org/officeDocument/2006/relationships/image" Target="../media/image129.png"/><Relationship Id="rId5" Type="http://schemas.openxmlformats.org/officeDocument/2006/relationships/image" Target="../media/image114.png"/><Relationship Id="rId6" Type="http://schemas.openxmlformats.org/officeDocument/2006/relationships/image" Target="../media/image128.png"/><Relationship Id="rId7" Type="http://schemas.openxmlformats.org/officeDocument/2006/relationships/image" Target="../media/image1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Relationship Id="rId5" Type="http://schemas.openxmlformats.org/officeDocument/2006/relationships/image" Target="../media/image119.png"/><Relationship Id="rId6" Type="http://schemas.openxmlformats.org/officeDocument/2006/relationships/image" Target="../media/image125.png"/><Relationship Id="rId7" Type="http://schemas.openxmlformats.org/officeDocument/2006/relationships/image" Target="../media/image1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8.png"/><Relationship Id="rId4" Type="http://schemas.openxmlformats.org/officeDocument/2006/relationships/image" Target="../media/image122.png"/><Relationship Id="rId5" Type="http://schemas.openxmlformats.org/officeDocument/2006/relationships/image" Target="../media/image130.png"/><Relationship Id="rId6" Type="http://schemas.openxmlformats.org/officeDocument/2006/relationships/image" Target="../media/image123.png"/><Relationship Id="rId7" Type="http://schemas.openxmlformats.org/officeDocument/2006/relationships/image" Target="../media/image1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2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32.png"/><Relationship Id="rId7" Type="http://schemas.openxmlformats.org/officeDocument/2006/relationships/image" Target="../media/image1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Relationship Id="rId5" Type="http://schemas.openxmlformats.org/officeDocument/2006/relationships/image" Target="../media/image138.png"/><Relationship Id="rId6" Type="http://schemas.openxmlformats.org/officeDocument/2006/relationships/image" Target="../media/image134.png"/><Relationship Id="rId7" Type="http://schemas.openxmlformats.org/officeDocument/2006/relationships/image" Target="../media/image1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image" Target="../media/image144.png"/><Relationship Id="rId6" Type="http://schemas.openxmlformats.org/officeDocument/2006/relationships/image" Target="../media/image136.png"/><Relationship Id="rId7" Type="http://schemas.openxmlformats.org/officeDocument/2006/relationships/image" Target="../media/image1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0.png"/><Relationship Id="rId4" Type="http://schemas.openxmlformats.org/officeDocument/2006/relationships/image" Target="../media/image146.png"/><Relationship Id="rId5" Type="http://schemas.openxmlformats.org/officeDocument/2006/relationships/image" Target="../media/image143.png"/><Relationship Id="rId6" Type="http://schemas.openxmlformats.org/officeDocument/2006/relationships/image" Target="../media/image141.png"/><Relationship Id="rId7" Type="http://schemas.openxmlformats.org/officeDocument/2006/relationships/image" Target="../media/image1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5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55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84700" y="2538200"/>
            <a:ext cx="41106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BR" sz="29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Sistema de controle de versão</a:t>
            </a:r>
            <a:endParaRPr b="0" i="0" sz="25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18aad41200_0_7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18aad41200_0_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18aad41200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18aad41200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18aad41200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18aad41200_0_79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GitHub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24" name="Google Shape;224;g118aad41200_0_79"/>
          <p:cNvSpPr txBox="1"/>
          <p:nvPr/>
        </p:nvSpPr>
        <p:spPr>
          <a:xfrm>
            <a:off x="563375" y="782500"/>
            <a:ext cx="6864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2.2 Iniciando com o GitHub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1: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Acessar o site </a:t>
            </a:r>
            <a:r>
              <a:rPr b="0" i="0" lang="pt-BR" sz="13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https://github.com/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2: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Clicar em </a:t>
            </a:r>
            <a:r>
              <a:rPr b="0" i="1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Sign Up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criar uma conta com seu e-mail e senha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3: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Fazer o login na plataforma do github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4: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Clique em criar novo repositório</a:t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g118aad41200_0_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03625" y="2143463"/>
            <a:ext cx="3457575" cy="176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118aad41200_0_79"/>
          <p:cNvCxnSpPr/>
          <p:nvPr/>
        </p:nvCxnSpPr>
        <p:spPr>
          <a:xfrm>
            <a:off x="4631050" y="2790025"/>
            <a:ext cx="1338000" cy="1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8aad41200_0_94"/>
          <p:cNvSpPr txBox="1"/>
          <p:nvPr/>
        </p:nvSpPr>
        <p:spPr>
          <a:xfrm>
            <a:off x="563375" y="7825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2.2 Iniciando com o GitHub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5: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Criar o repositório 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conforme a imagem ao lado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118aad41200_0_9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18aad41200_0_9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18aad41200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8aad41200_0_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8aad41200_0_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8aad41200_0_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27100" y="475978"/>
            <a:ext cx="4454537" cy="458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18aad41200_0_94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GitHub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73028797_0_13"/>
          <p:cNvSpPr txBox="1"/>
          <p:nvPr/>
        </p:nvSpPr>
        <p:spPr>
          <a:xfrm>
            <a:off x="563375" y="782500"/>
            <a:ext cx="6864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2.3 Entendendo arquivos padrões de um projeto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README.md - 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utilizado para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descrever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seu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explicar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as características principais,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fazer para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funcionar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 uma espécie de resumo ) onde você pode acrescentar diversas informações que você considere útil, ele é escrito em </a:t>
            </a:r>
            <a:r>
              <a:rPr b="1" i="1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Markdown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é uma linguagem de marcação utilizada para converter o texto em um HTML válido.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.gitignore - 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 arquivo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 Ignore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especifica quais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arquivos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pastas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não devem ser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ignorados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em um determinado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código-fonte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pelo git, ao adicionar algum </a:t>
            </a:r>
            <a:r>
              <a:rPr b="1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nome</a:t>
            </a:r>
            <a:r>
              <a:rPr b="0" i="0" lang="pt-BR" sz="13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 um arquivo X dentro desse arquivo, o git irá ignorá-lo, mesmo que você mude ou delete o arquivo X.</a:t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11973028797_0_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1973028797_0_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973028797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973028797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973028797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1973028797_0_13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GitHub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250" name="Google Shape;250;g11973028797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36600" y="3542825"/>
            <a:ext cx="1158325" cy="11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118aad41200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18aad41200_0_1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18aad41200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18aad41200_0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8aad41200_0_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18aad41200_0_10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Iniciando o Git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18aad41200_0_11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18aad41200_0_11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18aad41200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18aad41200_0_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18aad41200_0_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18aad41200_0_116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Iniciando o Git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71" name="Google Shape;271;g118aad41200_0_116"/>
          <p:cNvSpPr txBox="1"/>
          <p:nvPr/>
        </p:nvSpPr>
        <p:spPr>
          <a:xfrm>
            <a:off x="563375" y="782500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3.1 Instalando o Git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3.1.1 Instalar o GIT no Windows: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Acesse </a:t>
            </a:r>
            <a:r>
              <a:rPr b="0" i="0" lang="pt-BR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o site oficial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faça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download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instalador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Windows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Depois de baixado,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clique duas vezes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 arquivo para iniciar o assistente de instalação. Basta seguir as instruções na tela, clicando em Next. Ao término, clique em Finish para concluir com êxito a instalação.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118aad41200_0_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11825" y="2456300"/>
            <a:ext cx="3278575" cy="25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118aad41200_0_1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18aad41200_0_13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18aad41200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18aad41200_0_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18aad41200_0_1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18aad41200_0_132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Iniciando o Git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83" name="Google Shape;283;g118aad41200_0_132"/>
          <p:cNvSpPr txBox="1"/>
          <p:nvPr/>
        </p:nvSpPr>
        <p:spPr>
          <a:xfrm>
            <a:off x="563375" y="782500"/>
            <a:ext cx="68649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3.1 Instalando o Git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3.1.1 Instalar o GIT no Linux: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e execute os seguintes comandos:</a:t>
            </a:r>
            <a:b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1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sudo apt-get update</a:t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sudo apt-get install git</a:t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6344D"/>
              </a:buClr>
              <a:buSzPts val="1300"/>
              <a:buFont typeface="Arial"/>
              <a:buChar char="-"/>
            </a:pPr>
            <a:r>
              <a:rPr b="0" i="0" lang="pt-BR" sz="1300" u="none" cap="none" strike="noStrike">
                <a:solidFill>
                  <a:srgbClr val="36344D"/>
                </a:solidFill>
                <a:latin typeface="Montserrat"/>
                <a:ea typeface="Montserrat"/>
                <a:cs typeface="Montserrat"/>
                <a:sym typeface="Montserrat"/>
              </a:rPr>
              <a:t>Verifique se a instalação ocorreu com sucesso usando </a:t>
            </a:r>
            <a:r>
              <a:rPr b="0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--version</a:t>
            </a:r>
            <a:r>
              <a:rPr b="0" i="0" lang="pt-BR" sz="1300" u="none" cap="none" strike="noStrike">
                <a:solidFill>
                  <a:srgbClr val="36344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g118aad41200_0_1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375" y="3084000"/>
            <a:ext cx="69342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18aad41200_0_14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18aad41200_0_14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18aad41200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18aad41200_0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18aad41200_0_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18aad41200_0_148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Iniciando o Git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95" name="Google Shape;295;g118aad41200_0_148"/>
          <p:cNvSpPr txBox="1"/>
          <p:nvPr/>
        </p:nvSpPr>
        <p:spPr>
          <a:xfrm>
            <a:off x="563375" y="782500"/>
            <a:ext cx="68649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3.1 Instalando o Git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3.2 Configurar o Git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Abra o prompt de comando e digite os seguintes comandos no terminal: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config --global user.name "Meu nome"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config --global user.email "exemplo@seuemail.com.br"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as configurações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config user.name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config user.email</a:t>
            </a:r>
            <a:endParaRPr b="0" i="1" sz="12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118aad41200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18aad41200_0_16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18aad41200_0_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118aad41200_0_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18aad41200_0_1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18aad41200_0_161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Clone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18aad41200_0_17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8aad41200_0_17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18aad41200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18aad41200_0_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8aad41200_0_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18aad41200_0_170"/>
          <p:cNvSpPr txBox="1"/>
          <p:nvPr>
            <p:ph idx="1" type="body"/>
          </p:nvPr>
        </p:nvSpPr>
        <p:spPr>
          <a:xfrm>
            <a:off x="3092075" y="165700"/>
            <a:ext cx="1807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Clone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16" name="Google Shape;316;g118aad41200_0_170"/>
          <p:cNvSpPr txBox="1"/>
          <p:nvPr/>
        </p:nvSpPr>
        <p:spPr>
          <a:xfrm>
            <a:off x="563375" y="782500"/>
            <a:ext cx="6864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4.1 O que é git clone?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clone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um utilitário de linha de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comando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é usado para selecionar um repositório existente e criar um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clone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cópia do repositório de destino.</a:t>
            </a:r>
            <a:endParaRPr b="0" i="1" sz="13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4.2 Copiar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repositório destino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118aad41200_0_1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875" y="2155400"/>
            <a:ext cx="6782400" cy="276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18aad41200_0_19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18aad41200_0_19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18aad41200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18aad41200_0_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18aad41200_0_1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18aad41200_0_192"/>
          <p:cNvSpPr txBox="1"/>
          <p:nvPr/>
        </p:nvSpPr>
        <p:spPr>
          <a:xfrm>
            <a:off x="563375" y="782500"/>
            <a:ext cx="6864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4.3 Clonando um repositório remoto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Escolha um diretório onde deseja deixar os códigos e arquivos do repositório remoto, em seguida, dentro do repositório abra o prompt de comando e digite:</a:t>
            </a:r>
            <a:endParaRPr b="0" i="0" sz="1300" u="none" cap="none" strike="noStrike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clone “URL copiada”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118aad41200_0_192"/>
          <p:cNvSpPr txBox="1"/>
          <p:nvPr>
            <p:ph idx="1" type="body"/>
          </p:nvPr>
        </p:nvSpPr>
        <p:spPr>
          <a:xfrm>
            <a:off x="3092075" y="165700"/>
            <a:ext cx="1807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 Clone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329" name="Google Shape;329;g118aad41200_0_1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7075" y="2424225"/>
            <a:ext cx="7381124" cy="14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221950" y="1080000"/>
            <a:ext cx="8651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Versionamento e Git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Iniciando o Git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Clone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 git: add, commit, </a:t>
            </a: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status, log,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push, pull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Merge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Diff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Stash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Rebase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Conflitos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Abertura de Pull Request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Gitflow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1973028797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1973028797_0_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1973028797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1973028797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1973028797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1973028797_0_28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Comandos básicos git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11973028797_0_7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11973028797_0_7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1973028797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1973028797_0_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1973028797_0_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1973028797_0_72"/>
          <p:cNvSpPr txBox="1"/>
          <p:nvPr/>
        </p:nvSpPr>
        <p:spPr>
          <a:xfrm>
            <a:off x="563375" y="782500"/>
            <a:ext cx="68649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5.1 O que é git add?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add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adiciona uma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alteração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 diretório ativo à área de </a:t>
            </a:r>
            <a:r>
              <a:rPr b="1" i="1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staging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Ele diz ao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você quer incluir atualizações a um arquivo específico no próximo commit. No entanto,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add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não tem efeito real e significativo no repositório — as alterações não são gravadas mesmo até você executar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0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commit .</a:t>
            </a:r>
            <a:endParaRPr b="0" i="0" sz="1300" u="none" cap="none" strike="noStrike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5.2 - O que é git commit?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commit captura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instantâneo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mudanças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preparadas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 momento. Os instantâneos com commit podem ser considerados versões "seguras" de um projeto, o Git nunca os altera, a menos que você peça a ele. Antes da execução de git commit, o comando git add é usado para promover ou "preparar" mudanças no projeto que são armazenadas em um commit. Estes dois comandos - git commit e git add - estão entre os mais usados.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2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commit -m “comentário resumido das mudanças”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g11973028797_0_72"/>
          <p:cNvSpPr txBox="1"/>
          <p:nvPr>
            <p:ph idx="1" type="body"/>
          </p:nvPr>
        </p:nvSpPr>
        <p:spPr>
          <a:xfrm>
            <a:off x="1347550" y="165700"/>
            <a:ext cx="472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Comandos básicos git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11973028797_0_3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973028797_0_3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1973028797_0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973028797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1973028797_0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1973028797_0_37"/>
          <p:cNvSpPr txBox="1"/>
          <p:nvPr/>
        </p:nvSpPr>
        <p:spPr>
          <a:xfrm>
            <a:off x="563375" y="782500"/>
            <a:ext cx="686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5.3 - O que é o git status?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status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exibe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condições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diretório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trabalho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da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área de staging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Ele permite que você veja quais alterações foram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despreparadas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quais não foram e quais arquivos não estão sendo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monitorados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pelo Git.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5.4 O que é git log?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log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exibe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instantâneos que receberam commit. Ele permite que você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filtre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histórico do projeto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pesquise alterações específicas.</a:t>
            </a:r>
            <a:endParaRPr b="0" i="0" sz="1300" u="none" cap="none" strike="noStrike">
              <a:solidFill>
                <a:srgbClr val="4D4D4D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11973028797_0_37"/>
          <p:cNvSpPr txBox="1"/>
          <p:nvPr>
            <p:ph idx="1" type="body"/>
          </p:nvPr>
        </p:nvSpPr>
        <p:spPr>
          <a:xfrm>
            <a:off x="1347550" y="165700"/>
            <a:ext cx="472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Comandos básicos git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1973028797_0_8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1973028797_0_8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1973028797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1973028797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1973028797_0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1973028797_0_85"/>
          <p:cNvSpPr txBox="1"/>
          <p:nvPr/>
        </p:nvSpPr>
        <p:spPr>
          <a:xfrm>
            <a:off x="563375" y="782500"/>
            <a:ext cx="686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5.3 - O que é o git push?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push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usado para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enviar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conteúdo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repositório local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repositório remoto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O comando push transfere commits do repositório local a um repositório remoto, ou seja, o comando push exporta commits para branches remotos. Os branches remotos são configurados usando o comando git remote.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5.4 O que é git pull?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pull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usado para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buscar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baixar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conteúdo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repositórios remotos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fazer 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atualização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imediata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repositório local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que os conteúdos sejam iguais.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11973028797_0_85"/>
          <p:cNvSpPr txBox="1"/>
          <p:nvPr>
            <p:ph idx="1" type="body"/>
          </p:nvPr>
        </p:nvSpPr>
        <p:spPr>
          <a:xfrm>
            <a:off x="1347550" y="165700"/>
            <a:ext cx="4725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Comandos básicos git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11973028797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973028797_0_10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973028797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1973028797_0_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1973028797_0_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1973028797_0_106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Branch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11973028797_0_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973028797_0_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973028797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1973028797_0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973028797_0_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1973028797_0_96"/>
          <p:cNvSpPr txBox="1"/>
          <p:nvPr/>
        </p:nvSpPr>
        <p:spPr>
          <a:xfrm>
            <a:off x="563375" y="7825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6.1 - O que é branch no git?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ramificação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ponteiro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alterações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feitas nos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arquivos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projeto. É útil em situações nas quais você deseja adicionar um novo recurso ou corrigir um erro, gerando uma nova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ramificação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garantindo que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código instável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 s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eja mesclado nos arquivos do projeto principal.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Depois de concluir a atualização dos códigos da ramificação, você pode mesclar a ramificação com a principal, geralmente chamada de master.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g11973028797_0_96"/>
          <p:cNvSpPr txBox="1"/>
          <p:nvPr>
            <p:ph idx="1" type="body"/>
          </p:nvPr>
        </p:nvSpPr>
        <p:spPr>
          <a:xfrm>
            <a:off x="2979800" y="165700"/>
            <a:ext cx="195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Branch</a:t>
            </a:r>
            <a:endParaRPr b="1" sz="3300">
              <a:solidFill>
                <a:srgbClr val="0086FF"/>
              </a:solidFill>
            </a:endParaRPr>
          </a:p>
        </p:txBody>
      </p:sp>
      <p:cxnSp>
        <p:nvCxnSpPr>
          <p:cNvPr id="394" name="Google Shape;394;g11973028797_0_96"/>
          <p:cNvCxnSpPr/>
          <p:nvPr/>
        </p:nvCxnSpPr>
        <p:spPr>
          <a:xfrm>
            <a:off x="1470900" y="2768700"/>
            <a:ext cx="5257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95" name="Google Shape;395;g11973028797_0_96"/>
          <p:cNvSpPr/>
          <p:nvPr/>
        </p:nvSpPr>
        <p:spPr>
          <a:xfrm>
            <a:off x="2514825" y="2605800"/>
            <a:ext cx="351000" cy="34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11973028797_0_96"/>
          <p:cNvSpPr/>
          <p:nvPr/>
        </p:nvSpPr>
        <p:spPr>
          <a:xfrm>
            <a:off x="4795075" y="2605788"/>
            <a:ext cx="351000" cy="34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1973028797_0_96"/>
          <p:cNvSpPr/>
          <p:nvPr/>
        </p:nvSpPr>
        <p:spPr>
          <a:xfrm>
            <a:off x="1003575" y="2571750"/>
            <a:ext cx="730800" cy="4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g11973028797_0_96"/>
          <p:cNvCxnSpPr/>
          <p:nvPr/>
        </p:nvCxnSpPr>
        <p:spPr>
          <a:xfrm>
            <a:off x="1470900" y="3319675"/>
            <a:ext cx="5257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99" name="Google Shape;399;g11973028797_0_96"/>
          <p:cNvSpPr/>
          <p:nvPr/>
        </p:nvSpPr>
        <p:spPr>
          <a:xfrm>
            <a:off x="3303050" y="3156775"/>
            <a:ext cx="351000" cy="344700"/>
          </a:xfrm>
          <a:prstGeom prst="ellipse">
            <a:avLst/>
          </a:prstGeom>
          <a:solidFill>
            <a:srgbClr val="E83E8C"/>
          </a:solidFill>
          <a:ln cap="flat" cmpd="sng" w="9525">
            <a:solidFill>
              <a:srgbClr val="E83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1973028797_0_96"/>
          <p:cNvSpPr/>
          <p:nvPr/>
        </p:nvSpPr>
        <p:spPr>
          <a:xfrm>
            <a:off x="3986863" y="3156775"/>
            <a:ext cx="351000" cy="344700"/>
          </a:xfrm>
          <a:prstGeom prst="ellipse">
            <a:avLst/>
          </a:prstGeom>
          <a:solidFill>
            <a:srgbClr val="E83E8C"/>
          </a:solidFill>
          <a:ln cap="flat" cmpd="sng" w="9525">
            <a:solidFill>
              <a:srgbClr val="E83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1973028797_0_96"/>
          <p:cNvSpPr/>
          <p:nvPr/>
        </p:nvSpPr>
        <p:spPr>
          <a:xfrm>
            <a:off x="1003575" y="3122725"/>
            <a:ext cx="730800" cy="4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E83E8C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b="0" i="0" sz="1400" u="none" cap="none" strike="noStrike">
              <a:solidFill>
                <a:srgbClr val="E83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g11973028797_0_96"/>
          <p:cNvCxnSpPr/>
          <p:nvPr/>
        </p:nvCxnSpPr>
        <p:spPr>
          <a:xfrm>
            <a:off x="1470900" y="3870650"/>
            <a:ext cx="5257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03" name="Google Shape;403;g11973028797_0_96"/>
          <p:cNvSpPr/>
          <p:nvPr/>
        </p:nvSpPr>
        <p:spPr>
          <a:xfrm>
            <a:off x="2514825" y="3707750"/>
            <a:ext cx="351000" cy="344700"/>
          </a:xfrm>
          <a:prstGeom prst="ellipse">
            <a:avLst/>
          </a:prstGeom>
          <a:solidFill>
            <a:srgbClr val="0F89FF"/>
          </a:solidFill>
          <a:ln cap="flat" cmpd="sng" w="9525">
            <a:solidFill>
              <a:srgbClr val="0F8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1973028797_0_96"/>
          <p:cNvSpPr/>
          <p:nvPr/>
        </p:nvSpPr>
        <p:spPr>
          <a:xfrm>
            <a:off x="1003575" y="3673700"/>
            <a:ext cx="730800" cy="4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F89FF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  <a:endParaRPr b="0" i="0" sz="1400" u="none" cap="none" strike="noStrike">
              <a:solidFill>
                <a:srgbClr val="0F89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1973028797_0_96"/>
          <p:cNvSpPr/>
          <p:nvPr/>
        </p:nvSpPr>
        <p:spPr>
          <a:xfrm>
            <a:off x="2070825" y="4180750"/>
            <a:ext cx="1239000" cy="3051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F8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 “código 1”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1973028797_0_96"/>
          <p:cNvSpPr/>
          <p:nvPr/>
        </p:nvSpPr>
        <p:spPr>
          <a:xfrm>
            <a:off x="4795063" y="3793150"/>
            <a:ext cx="351000" cy="344700"/>
          </a:xfrm>
          <a:prstGeom prst="ellipse">
            <a:avLst/>
          </a:prstGeom>
          <a:solidFill>
            <a:srgbClr val="0F89FF"/>
          </a:solidFill>
          <a:ln cap="flat" cmpd="sng" w="9525">
            <a:solidFill>
              <a:srgbClr val="0F8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g11973028797_0_96"/>
          <p:cNvCxnSpPr>
            <a:endCxn id="399" idx="3"/>
          </p:cNvCxnSpPr>
          <p:nvPr/>
        </p:nvCxnSpPr>
        <p:spPr>
          <a:xfrm flipH="1" rot="10800000">
            <a:off x="2837553" y="3450995"/>
            <a:ext cx="516900" cy="32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8" name="Google Shape;408;g11973028797_0_96"/>
          <p:cNvCxnSpPr>
            <a:stCxn id="399" idx="6"/>
            <a:endCxn id="400" idx="2"/>
          </p:cNvCxnSpPr>
          <p:nvPr/>
        </p:nvCxnSpPr>
        <p:spPr>
          <a:xfrm>
            <a:off x="3654050" y="3329125"/>
            <a:ext cx="332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09" name="Google Shape;409;g11973028797_0_96"/>
          <p:cNvCxnSpPr>
            <a:stCxn id="400" idx="5"/>
            <a:endCxn id="406" idx="1"/>
          </p:cNvCxnSpPr>
          <p:nvPr/>
        </p:nvCxnSpPr>
        <p:spPr>
          <a:xfrm>
            <a:off x="4286460" y="3450995"/>
            <a:ext cx="560100" cy="392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0" name="Google Shape;410;g11973028797_0_96"/>
          <p:cNvCxnSpPr>
            <a:stCxn id="400" idx="7"/>
            <a:endCxn id="396" idx="3"/>
          </p:cNvCxnSpPr>
          <p:nvPr/>
        </p:nvCxnSpPr>
        <p:spPr>
          <a:xfrm flipH="1" rot="10800000">
            <a:off x="4286460" y="2900055"/>
            <a:ext cx="560100" cy="3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11" name="Google Shape;411;g11973028797_0_96"/>
          <p:cNvCxnSpPr>
            <a:endCxn id="403" idx="0"/>
          </p:cNvCxnSpPr>
          <p:nvPr/>
        </p:nvCxnSpPr>
        <p:spPr>
          <a:xfrm>
            <a:off x="2683125" y="2950550"/>
            <a:ext cx="7200" cy="75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12" name="Google Shape;412;g11973028797_0_96"/>
          <p:cNvSpPr/>
          <p:nvPr/>
        </p:nvSpPr>
        <p:spPr>
          <a:xfrm>
            <a:off x="4402975" y="4189313"/>
            <a:ext cx="1135200" cy="527400"/>
          </a:xfrm>
          <a:prstGeom prst="snip1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F89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 “código com correção”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1973028797_0_14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1973028797_0_14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1973028797_0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1973028797_0_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1973028797_0_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1973028797_0_146"/>
          <p:cNvSpPr txBox="1"/>
          <p:nvPr/>
        </p:nvSpPr>
        <p:spPr>
          <a:xfrm>
            <a:off x="563375" y="782500"/>
            <a:ext cx="6864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6.2 - Git Branch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branch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permite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criar, listar, renomear e excluir ramificações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Ele não permite alternar entre as ramificações ou reunir um histórico bifurcado de novo.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6.3 - Comandos Git Branch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branch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Listar todas as ramificações no seu repositório. Isso é sinônimo de git branch --list.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branch &lt;nome-branch&gt;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Criar uma nova ramificação chamada 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branch -d &lt;nome-branch&gt;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Excluir a ramificação especificada. Esta é uma operação “segura” em que o Git impede que você exclua a ramificação se tiver mudanças não mescladas.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branch -D &lt;branch&gt;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Forçar a exclusão da ramificação especificada, mesmo que ela tenha mudanças não mescladas.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branch -m &lt;branch&gt;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Renomear a ramificação atual para 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D4D4D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g11973028797_0_146"/>
          <p:cNvSpPr txBox="1"/>
          <p:nvPr>
            <p:ph idx="1" type="body"/>
          </p:nvPr>
        </p:nvSpPr>
        <p:spPr>
          <a:xfrm>
            <a:off x="2979800" y="165700"/>
            <a:ext cx="195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Branch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11973028797_0_18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973028797_0_18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973028797_0_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1973028797_0_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973028797_0_1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1973028797_0_187"/>
          <p:cNvSpPr txBox="1"/>
          <p:nvPr/>
        </p:nvSpPr>
        <p:spPr>
          <a:xfrm>
            <a:off x="563375" y="782500"/>
            <a:ext cx="6864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6.4 - O que é git checkout?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git checkout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uma forma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alternar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entre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versões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arquivos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commits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Ele tem diferentes formas de usar, mas seus dois principais usos são: trocar de branch ou restaurar arquivos.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Quando você está em um branch e quer trocar para outro você pode usá-lo. Um outro uso, é quando você precisa voltar para uma versão específica de um arquivo ou restaurar apenas aquele arquivo para um commit específico.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6.3 - Comandos Git Checkout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checkout &lt;nome-do-branch&gt;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Altera a branch que estará no seu </a:t>
            </a:r>
            <a:r>
              <a:rPr b="0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Working Directory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E83E8C"/>
                </a:solidFill>
                <a:latin typeface="Montserrat"/>
                <a:ea typeface="Montserrat"/>
                <a:cs typeface="Montserrat"/>
                <a:sym typeface="Montserrat"/>
              </a:rPr>
              <a:t>git checkout -b &lt;nome-do-branch&gt;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Esse comando, além de criar, já altera para o branch criado. Ele é uma versão resumida de criar e depois trocar de branch, como a sequência de comandos abaixo: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pt-BR" sz="13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branch &lt;nome-do-branch&gt;</a:t>
            </a:r>
            <a:endParaRPr b="0" i="1" sz="1300" u="none" cap="none" strike="noStrike">
              <a:solidFill>
                <a:srgbClr val="E83E8C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pt-BR" sz="1300" u="none" cap="none" strike="noStrike">
                <a:solidFill>
                  <a:srgbClr val="E83E8C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checkout &lt;nome-do-branch&gt; </a:t>
            </a:r>
            <a:endParaRPr b="0" i="1" sz="1300" u="none" cap="none" strike="noStrike">
              <a:solidFill>
                <a:srgbClr val="E83E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g11973028797_0_187"/>
          <p:cNvSpPr txBox="1"/>
          <p:nvPr>
            <p:ph idx="1" type="body"/>
          </p:nvPr>
        </p:nvSpPr>
        <p:spPr>
          <a:xfrm>
            <a:off x="2979800" y="165700"/>
            <a:ext cx="195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Branch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0" name="Google Shape;440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448" name="Google Shape;4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449" name="Google Shape;4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450" name="Google Shape;45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Versionamento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3300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Versionamento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563375" y="782500"/>
            <a:ext cx="6864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1.1 O que é versionamento?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versionamento é o gerenciamento de versões diferentes de um documento de texto qualquer.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versionamento é controlado pelo o que chamamos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sistema de controle de versões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Normalmente, esses sistemas são utilizados no desenvolvimento de software para controlar as diferentes versões e histórico de desenvolvimento do código.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1.2 O que é Git?</a:t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Git é uma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ferramenta de versionamento não centralizado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muito poderosa que permite que desenvolvedores colaborem entre si de forma organizada na construção de um projeto que envolva código. Se você ainda não o conhece, não tem problema, vamos a um overview dos principais conceitos envolvidos.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18aad41200_0_1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18aad41200_0_1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8aad41200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8aad41200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18aad41200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18aad41200_0_15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3300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Versionamento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68" name="Google Shape;168;g118aad41200_0_15"/>
          <p:cNvSpPr txBox="1"/>
          <p:nvPr/>
        </p:nvSpPr>
        <p:spPr>
          <a:xfrm>
            <a:off x="563375" y="782500"/>
            <a:ext cx="6864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1.3 Vantagens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Controle de histórico: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É possível visualizar todo 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histórico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desenvolvimento e voltar para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versões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anteriores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Trabalho em equipe: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Permite que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várias pessoas trabalhem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 mesmo conjunto de arquivos (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repositórios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ao mesmo tempo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evitando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conflitos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entre as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alterações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Marcação e resgate de versões  estáveis: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Por meio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padrões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é possível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identificar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quais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versões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código estão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estáveis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quais estão em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desenvolvimento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Ramificação de projeto: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possível ter várias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linhas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desenvolvimento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paralelas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sem que uma interfira na outra;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Segurança: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Possuem recursos para evitar invasões de agentes infecciosos nos arquivos;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Confiança: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 ser usado como </a:t>
            </a:r>
            <a:r>
              <a:rPr b="0" i="1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backup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18aad41200_0_2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8aad41200_0_2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8aad41200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8aad41200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8aad41200_0_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18aad41200_0_27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3300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Versionamento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79" name="Google Shape;179;g118aad41200_0_27"/>
          <p:cNvSpPr txBox="1"/>
          <p:nvPr/>
        </p:nvSpPr>
        <p:spPr>
          <a:xfrm>
            <a:off x="563375" y="782500"/>
            <a:ext cx="6864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1.4 Termos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Repositórios e repositório remoto: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refere a um local onde são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armazenados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os códigos do nosso software.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Utilizando o Git teremos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repositórios locais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armazenam os arquivos de um dado projeto em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nossa máquina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repositórios remotos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que são versões de nossos repositórios locais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hospedadas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em uma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rede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Commits: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agrupar alterações realizadas em seu código sob um contexto. O git Armazena um ponteiro para o </a:t>
            </a:r>
            <a:r>
              <a:rPr b="0" i="1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snapshot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 versão atual do código.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Branches: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São como diretórios que estão sempre apontando para o último commit realizado.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Working Directory: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versão atual dos arquivos nos quais estamos trabalhamos.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AutoNum type="arabicPeriod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Origin: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o nome dado por padrão ao repositório remoto ao qual nosso repositório local está vinculado.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1973028797_0_4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973028797_0_4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973028797_0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973028797_0_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973028797_0_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1973028797_0_49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3300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Versionamento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90" name="Google Shape;190;g11973028797_0_49"/>
          <p:cNvSpPr txBox="1"/>
          <p:nvPr/>
        </p:nvSpPr>
        <p:spPr>
          <a:xfrm>
            <a:off x="563375" y="782500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1.4 Termos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Staging: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basicamente um espaço temporário onde você determina quais mudanças serão adicionadas.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18aad41200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18aad41200_0_5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18aad41200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8aad41200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8aad41200_0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18aad41200_0_5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GitHub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118aad41200_0_6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18aad41200_0_6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18aad41200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18aad41200_0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18aad41200_0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18aad41200_0_66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GitHub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11" name="Google Shape;211;g118aad41200_0_66"/>
          <p:cNvSpPr txBox="1"/>
          <p:nvPr/>
        </p:nvSpPr>
        <p:spPr>
          <a:xfrm>
            <a:off x="563375" y="7825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2.1 O que é GitHub?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GitHub é uma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plataforma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hospedagem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código-fonte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arquivos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com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controle de versão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usando 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Ele permite que programadores, utilitários ou qualquer usuário cadastrado na plataforma contribuam em projetos privados e/ou Open Source de qualquer lugar do mundo. GitHub é amplamente utilizado por programadores para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divulgação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seus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trabalhos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para que outros programadores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contribuam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com o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projeto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além de promover fácil comunicação através de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relatam problemas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mesclam repositórios remotos </a:t>
            </a:r>
            <a:r>
              <a:rPr b="0" i="0" lang="pt-BR" sz="13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(issues, pull request).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g118aad41200_0_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5275" y="3130200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18aad41200_0_66"/>
          <p:cNvSpPr txBox="1"/>
          <p:nvPr/>
        </p:nvSpPr>
        <p:spPr>
          <a:xfrm>
            <a:off x="3027250" y="4425575"/>
            <a:ext cx="11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pt-BR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Ícone GitHub</a:t>
            </a:r>
            <a:endParaRPr b="0" i="1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